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7"/>
  </p:notesMasterIdLst>
  <p:sldIdLst>
    <p:sldId id="256" r:id="rId2"/>
    <p:sldId id="475" r:id="rId3"/>
    <p:sldId id="462" r:id="rId4"/>
    <p:sldId id="469" r:id="rId5"/>
    <p:sldId id="470" r:id="rId6"/>
    <p:sldId id="471" r:id="rId7"/>
    <p:sldId id="472" r:id="rId8"/>
    <p:sldId id="463" r:id="rId9"/>
    <p:sldId id="464" r:id="rId10"/>
    <p:sldId id="465" r:id="rId11"/>
    <p:sldId id="466" r:id="rId12"/>
    <p:sldId id="473" r:id="rId13"/>
    <p:sldId id="467" r:id="rId14"/>
    <p:sldId id="468" r:id="rId15"/>
    <p:sldId id="474" r:id="rId1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B576FF"/>
    <a:srgbClr val="23F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5"/>
    <p:restoredTop sz="94643"/>
  </p:normalViewPr>
  <p:slideViewPr>
    <p:cSldViewPr snapToGrid="0">
      <p:cViewPr varScale="1">
        <p:scale>
          <a:sx n="90" d="100"/>
          <a:sy n="90" d="100"/>
        </p:scale>
        <p:origin x="160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40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10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8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1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50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57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96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62A1-9350-4D61-AB01-81ECB359A964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0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480" y="770311"/>
            <a:ext cx="7914527" cy="837421"/>
          </a:xfrm>
          <a:noFill/>
        </p:spPr>
        <p:txBody>
          <a:bodyPr>
            <a:normAutofit fontScale="90000"/>
          </a:bodyPr>
          <a:lstStyle/>
          <a:p>
            <a:r>
              <a:rPr lang="en-US" sz="4400" dirty="0"/>
              <a:t>Lab </a:t>
            </a:r>
            <a:r>
              <a:rPr lang="en-US" sz="4400" dirty="0" smtClean="0"/>
              <a:t>12: Introduction to </a:t>
            </a:r>
            <a:r>
              <a:rPr lang="en-US" sz="4400" dirty="0" err="1" smtClean="0"/>
              <a:t>RADseq</a:t>
            </a:r>
            <a:r>
              <a:rPr lang="en-US" sz="4400" dirty="0" smtClean="0"/>
              <a:t> data</a:t>
            </a:r>
            <a:endParaRPr lang="en-US" sz="4400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88261287-156E-364E-84B7-A6E15DF78EA4}"/>
              </a:ext>
            </a:extLst>
          </p:cNvPr>
          <p:cNvSpPr txBox="1">
            <a:spLocks/>
          </p:cNvSpPr>
          <p:nvPr/>
        </p:nvSpPr>
        <p:spPr>
          <a:xfrm>
            <a:off x="2169764" y="1628976"/>
            <a:ext cx="4910176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BIOL4174/5174 Conservation Genetics Spring 2018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5775" y="2371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ddRAD_summa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301" y="2556391"/>
            <a:ext cx="5214884" cy="376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166" y="918308"/>
            <a:ext cx="5978528" cy="994172"/>
          </a:xfrm>
        </p:spPr>
        <p:txBody>
          <a:bodyPr/>
          <a:lstStyle/>
          <a:p>
            <a:r>
              <a:rPr lang="en-US" sz="2700" dirty="0"/>
              <a:t>3. Size selection of digested fragments</a:t>
            </a:r>
          </a:p>
        </p:txBody>
      </p:sp>
      <p:pic>
        <p:nvPicPr>
          <p:cNvPr id="4" name="Picture 3" descr="size_selec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9" y="2001954"/>
            <a:ext cx="4621149" cy="3722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577" y="3741891"/>
            <a:ext cx="2057400" cy="145339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Double-digest </a:t>
            </a:r>
            <a:r>
              <a:rPr lang="en-US" sz="3200" dirty="0" err="1" smtClean="0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626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635" y="872520"/>
            <a:ext cx="6199877" cy="994172"/>
          </a:xfrm>
        </p:spPr>
        <p:txBody>
          <a:bodyPr/>
          <a:lstStyle/>
          <a:p>
            <a:r>
              <a:rPr lang="en-US" sz="2700" dirty="0"/>
              <a:t>3. Size selection of digested fragments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7928" y="3062706"/>
            <a:ext cx="215453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Size range manipulated to target specific # of loci</a:t>
            </a:r>
            <a:endParaRPr lang="en-US" sz="2700" dirty="0"/>
          </a:p>
        </p:txBody>
      </p:sp>
      <p:pic>
        <p:nvPicPr>
          <p:cNvPr id="3" name="Picture 2" descr="33.png"/>
          <p:cNvPicPr>
            <a:picLocks noChangeAspect="1"/>
          </p:cNvPicPr>
          <p:nvPr/>
        </p:nvPicPr>
        <p:blipFill>
          <a:blip r:embed="rId3"/>
          <a:srcRect l="570" t="-386" r="1"/>
          <a:stretch>
            <a:fillRect/>
          </a:stretch>
        </p:blipFill>
        <p:spPr>
          <a:xfrm>
            <a:off x="2537859" y="1868413"/>
            <a:ext cx="3992476" cy="39680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Double-digest </a:t>
            </a:r>
            <a:r>
              <a:rPr lang="en-US" sz="3200" dirty="0" err="1" smtClean="0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014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635" y="872520"/>
            <a:ext cx="6199877" cy="994172"/>
          </a:xfrm>
        </p:spPr>
        <p:txBody>
          <a:bodyPr/>
          <a:lstStyle/>
          <a:p>
            <a:r>
              <a:rPr lang="en-US" sz="2700" dirty="0"/>
              <a:t>3. Size selection of digested fragments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7928" y="3062706"/>
            <a:ext cx="215453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Size range manipulated to target specific # of loci</a:t>
            </a:r>
            <a:endParaRPr lang="en-US" sz="2700" dirty="0"/>
          </a:p>
        </p:txBody>
      </p:sp>
      <p:pic>
        <p:nvPicPr>
          <p:cNvPr id="3" name="Picture 2" descr="33.png"/>
          <p:cNvPicPr>
            <a:picLocks noChangeAspect="1"/>
          </p:cNvPicPr>
          <p:nvPr/>
        </p:nvPicPr>
        <p:blipFill>
          <a:blip r:embed="rId3"/>
          <a:srcRect l="570" t="-386" r="1"/>
          <a:stretch>
            <a:fillRect/>
          </a:stretch>
        </p:blipFill>
        <p:spPr>
          <a:xfrm>
            <a:off x="2537859" y="1868413"/>
            <a:ext cx="3992476" cy="39680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Double-digest </a:t>
            </a:r>
            <a:r>
              <a:rPr lang="en-US" sz="3200" dirty="0" err="1" smtClean="0"/>
              <a:t>RADseq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3871911" y="3600450"/>
            <a:ext cx="371476" cy="1814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8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3253" y="941202"/>
            <a:ext cx="6199877" cy="994172"/>
          </a:xfrm>
        </p:spPr>
        <p:txBody>
          <a:bodyPr/>
          <a:lstStyle/>
          <a:p>
            <a:r>
              <a:rPr lang="en-US" sz="2700" dirty="0"/>
              <a:t>4. Adaptor extension by PCR</a:t>
            </a:r>
          </a:p>
        </p:txBody>
      </p:sp>
      <p:pic>
        <p:nvPicPr>
          <p:cNvPr id="4" name="Picture 3" descr="adapter-exten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00" y="3917412"/>
            <a:ext cx="8258070" cy="1539280"/>
          </a:xfrm>
          <a:prstGeom prst="rect">
            <a:avLst/>
          </a:prstGeom>
        </p:spPr>
      </p:pic>
      <p:pic>
        <p:nvPicPr>
          <p:cNvPr id="8" name="Picture 7" descr="ddRAD_summary.png"/>
          <p:cNvPicPr>
            <a:picLocks noChangeAspect="1"/>
          </p:cNvPicPr>
          <p:nvPr/>
        </p:nvPicPr>
        <p:blipFill>
          <a:blip r:embed="rId4"/>
          <a:srcRect l="44005" t="59142" r="45160" b="26456"/>
          <a:stretch>
            <a:fillRect/>
          </a:stretch>
        </p:blipFill>
        <p:spPr>
          <a:xfrm>
            <a:off x="4289598" y="3482427"/>
            <a:ext cx="565010" cy="542103"/>
          </a:xfrm>
          <a:prstGeom prst="rect">
            <a:avLst/>
          </a:prstGeom>
        </p:spPr>
      </p:pic>
      <p:pic>
        <p:nvPicPr>
          <p:cNvPr id="3" name="Picture 2" descr="pre_PC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954" y="2277617"/>
            <a:ext cx="8331962" cy="118424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Double-digest </a:t>
            </a:r>
            <a:r>
              <a:rPr lang="en-US" sz="3200" dirty="0" err="1" smtClean="0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7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5263" y="1017515"/>
            <a:ext cx="2077916" cy="994172"/>
          </a:xfrm>
        </p:spPr>
        <p:txBody>
          <a:bodyPr/>
          <a:lstStyle/>
          <a:p>
            <a:r>
              <a:rPr lang="en-US" sz="2700" dirty="0"/>
              <a:t>Final library</a:t>
            </a:r>
          </a:p>
        </p:txBody>
      </p:sp>
      <p:pic>
        <p:nvPicPr>
          <p:cNvPr id="4" name="Picture 3" descr="adapter-exten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1" y="2131686"/>
            <a:ext cx="8258070" cy="1539280"/>
          </a:xfrm>
          <a:prstGeom prst="rect">
            <a:avLst/>
          </a:prstGeom>
        </p:spPr>
      </p:pic>
      <p:pic>
        <p:nvPicPr>
          <p:cNvPr id="7" name="Picture 6" descr="ddRAD_summary.png"/>
          <p:cNvPicPr>
            <a:picLocks noChangeAspect="1"/>
          </p:cNvPicPr>
          <p:nvPr/>
        </p:nvPicPr>
        <p:blipFill>
          <a:blip r:embed="rId4"/>
          <a:srcRect l="44005" t="59142" r="45160" b="26456"/>
          <a:stretch>
            <a:fillRect/>
          </a:stretch>
        </p:blipFill>
        <p:spPr>
          <a:xfrm>
            <a:off x="4259067" y="3436639"/>
            <a:ext cx="565010" cy="5421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161" y="4192138"/>
            <a:ext cx="2011514" cy="15086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56631" y="4109957"/>
            <a:ext cx="2353866" cy="11704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P5-P5 and P7-P7 fragments fail bridge amplification and are not sequenced</a:t>
            </a:r>
            <a:endParaRPr lang="en-US" sz="27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Double-digest </a:t>
            </a:r>
            <a:r>
              <a:rPr lang="en-US" sz="3200" dirty="0" err="1" smtClean="0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601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Illumina Sequencing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4350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931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0188"/>
            <a:ext cx="7886700" cy="46767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NGS- why reduced-representation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Targeted enrichment vs </a:t>
            </a:r>
            <a:r>
              <a:rPr lang="en-US" dirty="0" err="1" smtClean="0"/>
              <a:t>RADseq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Overview of </a:t>
            </a:r>
            <a:r>
              <a:rPr lang="en-US" dirty="0" err="1" smtClean="0"/>
              <a:t>ddRAD</a:t>
            </a:r>
            <a:r>
              <a:rPr lang="en-US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Overview of Illumina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Potential problems: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err="1" smtClean="0"/>
              <a:t>Overclustering</a:t>
            </a:r>
            <a:r>
              <a:rPr lang="en-US" dirty="0" smtClean="0"/>
              <a:t>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smtClean="0"/>
              <a:t>Conflicting fluorescence within clusters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smtClean="0"/>
              <a:t>Evaluating in FASTQC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Assembling </a:t>
            </a:r>
            <a:r>
              <a:rPr lang="en-US" dirty="0" err="1" smtClean="0"/>
              <a:t>RADseq</a:t>
            </a:r>
            <a:r>
              <a:rPr lang="en-US" dirty="0" smtClean="0"/>
              <a:t> data: </a:t>
            </a:r>
            <a:r>
              <a:rPr lang="en-US" dirty="0" err="1" smtClean="0"/>
              <a:t>ipyrad</a:t>
            </a:r>
            <a:r>
              <a:rPr lang="en-US" dirty="0" smtClean="0"/>
              <a:t>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smtClean="0"/>
              <a:t>Quality filtering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smtClean="0"/>
              <a:t>Clustering within individuals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smtClean="0"/>
              <a:t>Catalog generation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smtClean="0"/>
              <a:t>Clustering among individuals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smtClean="0"/>
              <a:t>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81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851" y="165102"/>
            <a:ext cx="7886700" cy="95387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Next-generation sequencing</a:t>
            </a:r>
            <a:endParaRPr lang="en-US" sz="3600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533851" y="2257424"/>
            <a:ext cx="5181150" cy="3188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+mn-lt"/>
              </a:rPr>
              <a:t>Millions of sequences at $0.05 per million bases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+mn-lt"/>
              </a:rPr>
              <a:t>Can sequence entire genomes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+mn-lt"/>
              </a:rPr>
              <a:t>Whole-genome sequencing often too expensive for population-level (hundreds, thousands of individuals)</a:t>
            </a:r>
            <a:endParaRPr lang="en-US" sz="32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531" t="35860" r="24124" b="33307"/>
          <a:stretch/>
        </p:blipFill>
        <p:spPr>
          <a:xfrm>
            <a:off x="5800723" y="1101249"/>
            <a:ext cx="2886075" cy="1057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339" t="32018" r="7732" b="29166"/>
          <a:stretch/>
        </p:blipFill>
        <p:spPr>
          <a:xfrm>
            <a:off x="5679280" y="2262333"/>
            <a:ext cx="3128963" cy="1073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0470" t="35511" r="9375" b="35753"/>
          <a:stretch/>
        </p:blipFill>
        <p:spPr>
          <a:xfrm>
            <a:off x="5715001" y="3720156"/>
            <a:ext cx="3228974" cy="749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319" y="4676795"/>
            <a:ext cx="2811924" cy="153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851" y="165102"/>
            <a:ext cx="7886700" cy="953876"/>
          </a:xfrm>
        </p:spPr>
        <p:txBody>
          <a:bodyPr>
            <a:noAutofit/>
          </a:bodyPr>
          <a:lstStyle/>
          <a:p>
            <a:r>
              <a:rPr lang="en-US" sz="4000" dirty="0" smtClean="0"/>
              <a:t>Reduced-representation sequencing</a:t>
            </a:r>
            <a:endParaRPr lang="en-US" sz="4000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285750" y="1385888"/>
            <a:ext cx="8401050" cy="471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+mn-lt"/>
              </a:rPr>
              <a:t>To be useful at the population-level, need to reduce the genome consistently across individuals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+mn-lt"/>
              </a:rPr>
              <a:t>Most common methods:</a:t>
            </a:r>
            <a:endParaRPr lang="en-US" sz="3600" dirty="0">
              <a:latin typeface="+mn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Restriction-site Associated DNA sequencing (</a:t>
            </a:r>
            <a:r>
              <a:rPr lang="en-US" sz="3200" dirty="0" err="1" smtClean="0"/>
              <a:t>RADseq</a:t>
            </a:r>
            <a:r>
              <a:rPr lang="en-US" sz="3200" dirty="0" smtClean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Targeted enrichment methods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49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373562"/>
            <a:ext cx="7319963" cy="5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83" y="369332"/>
            <a:ext cx="4064000" cy="6172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5197" y="2643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RAD-</a:t>
            </a:r>
            <a:r>
              <a:rPr lang="en-US" dirty="0" err="1" smtClean="0"/>
              <a:t>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81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83" y="369332"/>
            <a:ext cx="4064000" cy="6172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5197" y="2643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RAD-</a:t>
            </a:r>
            <a:r>
              <a:rPr lang="en-US" dirty="0" err="1" smtClean="0"/>
              <a:t>seq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50" y="369332"/>
            <a:ext cx="3771900" cy="6146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56942" y="26432"/>
            <a:ext cx="2135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Targeted Enrichment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7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789" y="1063303"/>
            <a:ext cx="7886700" cy="994172"/>
          </a:xfrm>
        </p:spPr>
        <p:txBody>
          <a:bodyPr/>
          <a:lstStyle/>
          <a:p>
            <a:r>
              <a:rPr lang="en-US" sz="2700" dirty="0"/>
              <a:t>1. Digest genomic DNA with paired restriction enzymes</a:t>
            </a:r>
          </a:p>
        </p:txBody>
      </p:sp>
      <p:pic>
        <p:nvPicPr>
          <p:cNvPr id="3" name="Picture 2" descr="ddRAD_summa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577" y="2017216"/>
            <a:ext cx="5214884" cy="376417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Double-digest </a:t>
            </a:r>
            <a:r>
              <a:rPr lang="en-US" sz="3200" dirty="0" err="1" smtClean="0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9310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577" y="933571"/>
            <a:ext cx="5024430" cy="994172"/>
          </a:xfrm>
        </p:spPr>
        <p:txBody>
          <a:bodyPr/>
          <a:lstStyle/>
          <a:p>
            <a:r>
              <a:rPr lang="en-US" sz="2700" dirty="0"/>
              <a:t>2. Ligation of barcoded adaptors</a:t>
            </a:r>
          </a:p>
        </p:txBody>
      </p:sp>
      <p:pic>
        <p:nvPicPr>
          <p:cNvPr id="3" name="Picture 2" descr="Lig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9" y="3131387"/>
            <a:ext cx="8388718" cy="1592901"/>
          </a:xfrm>
          <a:prstGeom prst="rect">
            <a:avLst/>
          </a:prstGeom>
        </p:spPr>
      </p:pic>
      <p:pic>
        <p:nvPicPr>
          <p:cNvPr id="5" name="Picture 4" descr="ddRAD_summary.png"/>
          <p:cNvPicPr>
            <a:picLocks noChangeAspect="1"/>
          </p:cNvPicPr>
          <p:nvPr/>
        </p:nvPicPr>
        <p:blipFill>
          <a:blip r:embed="rId4"/>
          <a:srcRect l="44005" t="59142" r="45160" b="26456"/>
          <a:stretch>
            <a:fillRect/>
          </a:stretch>
        </p:blipFill>
        <p:spPr>
          <a:xfrm>
            <a:off x="4121677" y="2925341"/>
            <a:ext cx="565010" cy="542103"/>
          </a:xfrm>
          <a:prstGeom prst="rect">
            <a:avLst/>
          </a:prstGeom>
        </p:spPr>
      </p:pic>
      <p:pic>
        <p:nvPicPr>
          <p:cNvPr id="6" name="Picture 5" descr="ddRAD_summary.png"/>
          <p:cNvPicPr>
            <a:picLocks noChangeAspect="1"/>
          </p:cNvPicPr>
          <p:nvPr/>
        </p:nvPicPr>
        <p:blipFill>
          <a:blip r:embed="rId4"/>
          <a:srcRect l="9794" t="71923" r="11729" b="12459"/>
          <a:stretch>
            <a:fillRect/>
          </a:stretch>
        </p:blipFill>
        <p:spPr>
          <a:xfrm>
            <a:off x="2381417" y="2284312"/>
            <a:ext cx="4092501" cy="58791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007073" y="4917113"/>
            <a:ext cx="3734738" cy="4988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Barcoded samples can then be pooled</a:t>
            </a:r>
            <a:endParaRPr lang="en-US" sz="27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09669" y="69131"/>
            <a:ext cx="7886700" cy="70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Double-digest </a:t>
            </a:r>
            <a:r>
              <a:rPr lang="en-US" sz="3200" dirty="0" err="1" smtClean="0"/>
              <a:t>RADseq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670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5518</TotalTime>
  <Words>222</Words>
  <Application>Microsoft Macintosh PowerPoint</Application>
  <PresentationFormat>On-screen Show (4:3)</PresentationFormat>
  <Paragraphs>60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Arial</vt:lpstr>
      <vt:lpstr>Office Theme</vt:lpstr>
      <vt:lpstr>Lab 12: Introduction to RADseq data</vt:lpstr>
      <vt:lpstr>outline</vt:lpstr>
      <vt:lpstr>Next-generation sequencing</vt:lpstr>
      <vt:lpstr>Reduced-representation sequencing</vt:lpstr>
      <vt:lpstr>PowerPoint Presentation</vt:lpstr>
      <vt:lpstr>PowerPoint Presentation</vt:lpstr>
      <vt:lpstr>PowerPoint Presentation</vt:lpstr>
      <vt:lpstr>1. Digest genomic DNA with paired restriction enzymes</vt:lpstr>
      <vt:lpstr>2. Ligation of barcoded adaptors</vt:lpstr>
      <vt:lpstr>3. Size selection of digested fragments</vt:lpstr>
      <vt:lpstr>3. Size selection of digested fragments</vt:lpstr>
      <vt:lpstr>3. Size selection of digested fragments</vt:lpstr>
      <vt:lpstr>4. Adaptor extension by PCR</vt:lpstr>
      <vt:lpstr>Final library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423</cp:revision>
  <cp:lastPrinted>2014-01-15T01:50:06Z</cp:lastPrinted>
  <dcterms:created xsi:type="dcterms:W3CDTF">2006-08-16T00:00:00Z</dcterms:created>
  <dcterms:modified xsi:type="dcterms:W3CDTF">2018-04-09T19:38:34Z</dcterms:modified>
</cp:coreProperties>
</file>